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erif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erif-regular.fntdata"/><Relationship Id="rId25" Type="http://schemas.openxmlformats.org/officeDocument/2006/relationships/slide" Target="slides/slide20.xml"/><Relationship Id="rId28" Type="http://schemas.openxmlformats.org/officeDocument/2006/relationships/font" Target="fonts/RobotoSerif-italic.fntdata"/><Relationship Id="rId27" Type="http://schemas.openxmlformats.org/officeDocument/2006/relationships/font" Target="fonts/RobotoSerif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erif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df53d982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df53d982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df53d982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df53d982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df53d982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df53d982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df53d982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df53d982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012f9d3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012f9d3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012f9d3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012f9d3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012f9d35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012f9d35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012f9d35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012f9d35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012f9d35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012f9d35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012f9d35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012f9d35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ddf53d982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ddf53d982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012f9d35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012f9d35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df67dfd23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df67dfd2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df53d982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df53d982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df53d982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df53d982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df53d982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df53d982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df67dfd2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df67dfd2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df53d982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df53d982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df53d982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df53d982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53325"/>
            <a:ext cx="8520600" cy="43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latin typeface="Roboto Serif"/>
                <a:ea typeface="Roboto Serif"/>
                <a:cs typeface="Roboto Serif"/>
                <a:sym typeface="Roboto Serif"/>
              </a:rPr>
              <a:t>ИСПОЛЬЗОВАНИЕ БЛОКЧЕЙН-ТЕХНОЛОГИЙ В СОВРЕМЕННОЙ ЭКОНОМИКЕ</a:t>
            </a:r>
            <a:endParaRPr sz="43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25" y="1237250"/>
            <a:ext cx="5944950" cy="36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290850" y="196750"/>
            <a:ext cx="84585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Суть </a:t>
            </a:r>
            <a:r>
              <a:rPr lang="ru" sz="1800">
                <a:solidFill>
                  <a:srgbClr val="FFE599"/>
                </a:solidFill>
              </a:rPr>
              <a:t>майнинга </a:t>
            </a:r>
            <a:r>
              <a:rPr lang="ru" sz="1800">
                <a:solidFill>
                  <a:schemeClr val="lt2"/>
                </a:solidFill>
              </a:rPr>
              <a:t>заключается в том, что участники сети перебирают варианты в поисках нужного аргумента, пока одному из них не повезет и он не получит награду за свою работу.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451250" y="111200"/>
            <a:ext cx="81696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47675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Все остальные участники, которые просто пользуются системой, следят за трансляцией блоков и обновляют свою </a:t>
            </a:r>
            <a:r>
              <a:rPr lang="ru" sz="1800">
                <a:solidFill>
                  <a:srgbClr val="FFE599"/>
                </a:solidFill>
              </a:rPr>
              <a:t>локальную копию блокчейна</a:t>
            </a:r>
            <a:r>
              <a:rPr lang="ru" sz="1800">
                <a:solidFill>
                  <a:schemeClr val="lt2"/>
                </a:solidFill>
              </a:rPr>
              <a:t>.</a:t>
            </a:r>
            <a:endParaRPr sz="1800">
              <a:solidFill>
                <a:schemeClr val="lt2"/>
              </a:solidFill>
            </a:endParaRPr>
          </a:p>
          <a:p>
            <a:pPr indent="447675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Если же будут транслироваться несколько блокчейнов, в которых история операций не совпадает, то выбирать надо блокчейн с </a:t>
            </a:r>
            <a:r>
              <a:rPr lang="ru" sz="1800">
                <a:solidFill>
                  <a:srgbClr val="FFE599"/>
                </a:solidFill>
              </a:rPr>
              <a:t>максимальным количеством блоков</a:t>
            </a:r>
            <a:r>
              <a:rPr lang="ru" sz="1800">
                <a:solidFill>
                  <a:schemeClr val="lt2"/>
                </a:solidFill>
              </a:rPr>
              <a:t> в нем.</a:t>
            </a:r>
            <a:endParaRPr sz="1800">
              <a:solidFill>
                <a:schemeClr val="lt2"/>
              </a:solidFill>
            </a:endParaRPr>
          </a:p>
          <a:p>
            <a:pPr indent="447675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447675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50" y="1907313"/>
            <a:ext cx="8839202" cy="281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258775" y="207450"/>
            <a:ext cx="84786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В биткоине один блок не может содержать более </a:t>
            </a:r>
            <a:r>
              <a:rPr lang="ru" sz="1800">
                <a:solidFill>
                  <a:srgbClr val="4A86E8"/>
                </a:solidFill>
              </a:rPr>
              <a:t>2400 </a:t>
            </a:r>
            <a:r>
              <a:rPr lang="ru" sz="1800">
                <a:solidFill>
                  <a:srgbClr val="4A86E8"/>
                </a:solidFill>
              </a:rPr>
              <a:t>транзакций</a:t>
            </a:r>
            <a:r>
              <a:rPr lang="ru" sz="1800">
                <a:solidFill>
                  <a:schemeClr val="lt2"/>
                </a:solidFill>
              </a:rPr>
              <a:t>, что равно </a:t>
            </a:r>
            <a:r>
              <a:rPr lang="ru" sz="1800">
                <a:solidFill>
                  <a:srgbClr val="4A86E8"/>
                </a:solidFill>
              </a:rPr>
              <a:t>10 </a:t>
            </a:r>
            <a:r>
              <a:rPr lang="ru" sz="1800">
                <a:solidFill>
                  <a:srgbClr val="4A86E8"/>
                </a:solidFill>
              </a:rPr>
              <a:t>транзакциям </a:t>
            </a:r>
            <a:r>
              <a:rPr lang="ru" sz="1800">
                <a:solidFill>
                  <a:srgbClr val="4A86E8"/>
                </a:solidFill>
              </a:rPr>
              <a:t>в секунду</a:t>
            </a:r>
            <a:r>
              <a:rPr lang="ru" sz="1800">
                <a:solidFill>
                  <a:schemeClr val="lt2"/>
                </a:solidFill>
              </a:rPr>
              <a:t>. Для сравнения VisaNet проводит свыше </a:t>
            </a:r>
            <a:r>
              <a:rPr lang="ru" sz="1800">
                <a:solidFill>
                  <a:srgbClr val="FF9900"/>
                </a:solidFill>
              </a:rPr>
              <a:t>24000 транзакций в секунду</a:t>
            </a:r>
            <a:r>
              <a:rPr lang="ru" sz="1800">
                <a:solidFill>
                  <a:schemeClr val="lt2"/>
                </a:solidFill>
              </a:rPr>
              <a:t>.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400" y="1255350"/>
            <a:ext cx="5550000" cy="331487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216000" y="1383675"/>
            <a:ext cx="27267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Из-за низкого количества транзакций в секунду вытекает проблема относительно </a:t>
            </a:r>
            <a:r>
              <a:rPr lang="ru">
                <a:solidFill>
                  <a:srgbClr val="EA9999"/>
                </a:solidFill>
              </a:rPr>
              <a:t>большой комиссии</a:t>
            </a:r>
            <a:r>
              <a:rPr lang="ru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 то же время комиссия является </a:t>
            </a:r>
            <a:r>
              <a:rPr lang="ru">
                <a:solidFill>
                  <a:srgbClr val="EA9999"/>
                </a:solidFill>
              </a:rPr>
              <a:t>средством защиты</a:t>
            </a:r>
            <a:r>
              <a:rPr lang="ru"/>
              <a:t> от различных угроз со стороны человека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248075" y="218125"/>
            <a:ext cx="85332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Главным </a:t>
            </a:r>
            <a:r>
              <a:rPr lang="ru" sz="1800">
                <a:solidFill>
                  <a:srgbClr val="FFE599"/>
                </a:solidFill>
              </a:rPr>
              <a:t>преимуществом</a:t>
            </a:r>
            <a:r>
              <a:rPr lang="ru" sz="1800">
                <a:solidFill>
                  <a:srgbClr val="F9CB9C"/>
                </a:solidFill>
              </a:rPr>
              <a:t> </a:t>
            </a:r>
            <a:r>
              <a:rPr lang="ru" sz="1800">
                <a:solidFill>
                  <a:schemeClr val="lt2"/>
                </a:solidFill>
              </a:rPr>
              <a:t>блокчейна является его </a:t>
            </a:r>
            <a:r>
              <a:rPr lang="ru" sz="1800">
                <a:solidFill>
                  <a:srgbClr val="4A86E8"/>
                </a:solidFill>
              </a:rPr>
              <a:t>безопасность</a:t>
            </a:r>
            <a:r>
              <a:rPr lang="ru" sz="1800">
                <a:solidFill>
                  <a:schemeClr val="lt2"/>
                </a:solidFill>
              </a:rPr>
              <a:t>. Чем больше людей используют блокчейн, тем безопаснее он становится. </a:t>
            </a:r>
            <a:r>
              <a:rPr lang="ru" sz="1800">
                <a:solidFill>
                  <a:srgbClr val="FFE599"/>
                </a:solidFill>
              </a:rPr>
              <a:t>Отсутствие сервера</a:t>
            </a:r>
            <a:r>
              <a:rPr lang="ru" sz="1800">
                <a:solidFill>
                  <a:schemeClr val="lt2"/>
                </a:solidFill>
              </a:rPr>
              <a:t> не дает злоумышленникам возможность взломать систему из-за большого количества локальных копий.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000" y="1522625"/>
            <a:ext cx="5197896" cy="33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2500"/>
              <a:t>Глобальное применение блокчейна</a:t>
            </a:r>
            <a:endParaRPr sz="2500"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0" y="670150"/>
            <a:ext cx="82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/>
              <a:t>Финансы: криптовалюты (Bitcoin), трансграничные платежи (Ripple).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/>
              <a:t>Логистика: отслеживание товаров (Walmart).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/>
              <a:t>Энергетика: торговля энергией между потребителями.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819975"/>
            <a:ext cx="59626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2500"/>
              <a:t>Блокчейн в Беларуси</a:t>
            </a:r>
            <a:endParaRPr sz="2500"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0" y="517425"/>
            <a:ext cx="82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/>
              <a:t>Декрет №8 (2017): легализация криптовалют, смарт-контрактов, блокчейн-разработок. Налоговые льготы в Парке высоких технологий (ПВТ). Примеры: Currency.com – криптобиржа; тестирование цифрового рубля (CBDC).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75" y="1881053"/>
            <a:ext cx="6404250" cy="31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2500"/>
              <a:t>Образование и компетенции</a:t>
            </a:r>
            <a:endParaRPr sz="2500"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0" y="517425"/>
            <a:ext cx="82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/>
              <a:t>Вузы (БГУИР, БНТУ): программы по блокчейну и криптографии. Курс 'Блокчейн для бизнеса' от ПВТ. Участие в хакатонах (Blockchain Hackathon Minsk)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913" y="1537650"/>
            <a:ext cx="5328174" cy="355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2500"/>
              <a:t>Социальные проекты и госуправление</a:t>
            </a:r>
            <a:endParaRPr b="1" sz="2500"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0" y="517425"/>
            <a:ext cx="82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/>
              <a:t>Цифровые идентификаторы на блокчейне: доступ к госуслугам, снижение бюрократии, безопасность данных. Пилотный проект Минсвязи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75" y="2433363"/>
            <a:ext cx="333375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649" y="2433375"/>
            <a:ext cx="3502551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2500"/>
              <a:t>Проблемы и вызовы</a:t>
            </a:r>
            <a:endParaRPr b="1" sz="2500"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0" y="517425"/>
            <a:ext cx="82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/>
              <a:t>Высокие энергозатраты (Proof-of-Work). Ограниченная масштабируемость. Неоднозначное регулирование.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128" y="1470000"/>
            <a:ext cx="4649750" cy="361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2500"/>
              <a:t>Авторское право и интеллектуальная собственность</a:t>
            </a:r>
            <a:endParaRPr b="1" sz="2500"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0" y="517425"/>
            <a:ext cx="82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/>
              <a:t>Платформа НЦИС и ПВТ: регистрация цифровых активов и патентов. Защита прав авторов, упрощение лицензирования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574" y="1312750"/>
            <a:ext cx="5392051" cy="37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546000" y="260875"/>
            <a:ext cx="80520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Впервые термин блокчейн появился как название полностью </a:t>
            </a:r>
            <a:r>
              <a:rPr lang="ru" sz="1800">
                <a:solidFill>
                  <a:srgbClr val="FF9900"/>
                </a:solidFill>
              </a:rPr>
              <a:t>реплицированной </a:t>
            </a:r>
            <a:r>
              <a:rPr lang="ru" sz="1800">
                <a:solidFill>
                  <a:srgbClr val="FF9900"/>
                </a:solidFill>
              </a:rPr>
              <a:t>распределенной</a:t>
            </a:r>
            <a:r>
              <a:rPr lang="ru" sz="1800">
                <a:solidFill>
                  <a:srgbClr val="FF9900"/>
                </a:solidFill>
              </a:rPr>
              <a:t> базы данных</a:t>
            </a:r>
            <a:r>
              <a:rPr lang="ru" sz="1800">
                <a:solidFill>
                  <a:schemeClr val="lt2"/>
                </a:solidFill>
              </a:rPr>
              <a:t>, реализованной в системе </a:t>
            </a:r>
            <a:r>
              <a:rPr lang="ru" sz="1800">
                <a:solidFill>
                  <a:srgbClr val="FFE599"/>
                </a:solidFill>
              </a:rPr>
              <a:t>«Биткоин»</a:t>
            </a:r>
            <a:endParaRPr sz="1800">
              <a:solidFill>
                <a:srgbClr val="FFE599"/>
              </a:solidFill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825" y="1319575"/>
            <a:ext cx="4078250" cy="36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2500"/>
              <a:t>Заключение</a:t>
            </a:r>
            <a:endParaRPr b="1" sz="25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b="1" sz="2500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13" y="675550"/>
            <a:ext cx="8067774" cy="43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46924" t="0"/>
          <a:stretch/>
        </p:blipFill>
        <p:spPr>
          <a:xfrm>
            <a:off x="3095888" y="1983725"/>
            <a:ext cx="2952225" cy="30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226700" y="474800"/>
            <a:ext cx="81804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2"/>
                </a:solidFill>
              </a:rPr>
              <a:t>Правила баланса:</a:t>
            </a:r>
            <a:endParaRPr b="1"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ru" sz="1600">
                <a:solidFill>
                  <a:srgbClr val="FFE599"/>
                </a:solidFill>
              </a:rPr>
              <a:t>Любой </a:t>
            </a:r>
            <a:r>
              <a:rPr lang="ru" sz="1600">
                <a:solidFill>
                  <a:schemeClr val="lt2"/>
                </a:solidFill>
              </a:rPr>
              <a:t>участник может добавлять записи в баланс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ru" sz="1600">
                <a:solidFill>
                  <a:schemeClr val="lt2"/>
                </a:solidFill>
              </a:rPr>
              <a:t>В конце каждого месяца все рассчитываются </a:t>
            </a:r>
            <a:r>
              <a:rPr lang="ru" sz="1600">
                <a:solidFill>
                  <a:srgbClr val="FFE599"/>
                </a:solidFill>
              </a:rPr>
              <a:t>реальными</a:t>
            </a:r>
            <a:r>
              <a:rPr lang="ru" sz="1600">
                <a:solidFill>
                  <a:schemeClr val="lt2"/>
                </a:solidFill>
              </a:rPr>
              <a:t> деньгами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67" name="Google Shape;67;p15"/>
          <p:cNvSpPr txBox="1"/>
          <p:nvPr>
            <p:ph idx="4294967295" type="ctrTitle"/>
          </p:nvPr>
        </p:nvSpPr>
        <p:spPr>
          <a:xfrm>
            <a:off x="301000" y="0"/>
            <a:ext cx="60744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Баланс(бухгалтерская книга)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226700" y="1394500"/>
            <a:ext cx="81804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2"/>
                </a:solidFill>
              </a:rPr>
              <a:t>Недостаток: </a:t>
            </a:r>
            <a:r>
              <a:rPr lang="ru" sz="1600">
                <a:solidFill>
                  <a:srgbClr val="FFE599"/>
                </a:solidFill>
              </a:rPr>
              <a:t>каждый </a:t>
            </a:r>
            <a:r>
              <a:rPr lang="ru" sz="1600">
                <a:solidFill>
                  <a:schemeClr val="lt2"/>
                </a:solidFill>
              </a:rPr>
              <a:t>участник может добавить запись в баланс без согласия других участников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4294967295" type="ctrTitle"/>
          </p:nvPr>
        </p:nvSpPr>
        <p:spPr>
          <a:xfrm>
            <a:off x="301000" y="42775"/>
            <a:ext cx="3892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Цифровые подписи</a:t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77000" y="442900"/>
            <a:ext cx="87579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ru" sz="1600">
                <a:solidFill>
                  <a:srgbClr val="FFE599"/>
                </a:solidFill>
              </a:rPr>
              <a:t>Каждый </a:t>
            </a:r>
            <a:r>
              <a:rPr lang="ru" sz="1600">
                <a:solidFill>
                  <a:schemeClr val="lt2"/>
                </a:solidFill>
              </a:rPr>
              <a:t>участник имеет свой </a:t>
            </a:r>
            <a:r>
              <a:rPr lang="ru" sz="1600">
                <a:solidFill>
                  <a:srgbClr val="93C47D"/>
                </a:solidFill>
              </a:rPr>
              <a:t>открытый</a:t>
            </a:r>
            <a:r>
              <a:rPr lang="ru" sz="1600">
                <a:solidFill>
                  <a:srgbClr val="00FF00"/>
                </a:solidFill>
              </a:rPr>
              <a:t> </a:t>
            </a:r>
            <a:r>
              <a:rPr lang="ru" sz="1600">
                <a:solidFill>
                  <a:schemeClr val="lt2"/>
                </a:solidFill>
              </a:rPr>
              <a:t>и </a:t>
            </a:r>
            <a:r>
              <a:rPr lang="ru" sz="1600">
                <a:solidFill>
                  <a:srgbClr val="E06666"/>
                </a:solidFill>
              </a:rPr>
              <a:t>закрытый</a:t>
            </a:r>
            <a:r>
              <a:rPr lang="ru" sz="1600">
                <a:solidFill>
                  <a:srgbClr val="FF0000"/>
                </a:solidFill>
              </a:rPr>
              <a:t> </a:t>
            </a:r>
            <a:r>
              <a:rPr lang="ru" sz="1600">
                <a:solidFill>
                  <a:schemeClr val="lt2"/>
                </a:solidFill>
              </a:rPr>
              <a:t>ключ(последовательности из 256 битов).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ru" sz="1600">
                <a:solidFill>
                  <a:srgbClr val="6D9EEB"/>
                </a:solidFill>
              </a:rPr>
              <a:t>Подпись </a:t>
            </a:r>
            <a:r>
              <a:rPr lang="ru" sz="1600">
                <a:solidFill>
                  <a:schemeClr val="lt2"/>
                </a:solidFill>
              </a:rPr>
              <a:t>создает специальная функция, принимающая </a:t>
            </a:r>
            <a:r>
              <a:rPr lang="ru" sz="1600">
                <a:solidFill>
                  <a:srgbClr val="E06666"/>
                </a:solidFill>
              </a:rPr>
              <a:t>закрытый ключ</a:t>
            </a:r>
            <a:r>
              <a:rPr lang="ru" sz="1600">
                <a:solidFill>
                  <a:schemeClr val="lt2"/>
                </a:solidFill>
              </a:rPr>
              <a:t> и сообщение.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ru" sz="1600">
                <a:solidFill>
                  <a:schemeClr val="lt2"/>
                </a:solidFill>
              </a:rPr>
              <a:t>Для подтверждения подлинности </a:t>
            </a:r>
            <a:r>
              <a:rPr lang="ru" sz="1600">
                <a:solidFill>
                  <a:srgbClr val="6D9EEB"/>
                </a:solidFill>
              </a:rPr>
              <a:t>подписи </a:t>
            </a:r>
            <a:r>
              <a:rPr lang="ru" sz="1600">
                <a:solidFill>
                  <a:schemeClr val="lt2"/>
                </a:solidFill>
              </a:rPr>
              <a:t>используется другая функция, принимающая сообщение, </a:t>
            </a:r>
            <a:r>
              <a:rPr lang="ru" sz="1600">
                <a:solidFill>
                  <a:srgbClr val="6D9EEB"/>
                </a:solidFill>
              </a:rPr>
              <a:t>подпись </a:t>
            </a:r>
            <a:r>
              <a:rPr lang="ru" sz="1600">
                <a:solidFill>
                  <a:schemeClr val="lt2"/>
                </a:solidFill>
              </a:rPr>
              <a:t>и </a:t>
            </a:r>
            <a:r>
              <a:rPr lang="ru" sz="1600">
                <a:solidFill>
                  <a:srgbClr val="93C47D"/>
                </a:solidFill>
              </a:rPr>
              <a:t>публичный ключ</a:t>
            </a:r>
            <a:r>
              <a:rPr lang="ru" sz="1600">
                <a:solidFill>
                  <a:schemeClr val="lt2"/>
                </a:solidFill>
              </a:rPr>
              <a:t>.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3703475" y="1940650"/>
            <a:ext cx="5009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Sign</a:t>
            </a:r>
            <a:r>
              <a:rPr lang="ru" sz="1800">
                <a:solidFill>
                  <a:schemeClr val="lt2"/>
                </a:solidFill>
              </a:rPr>
              <a:t>(Message, </a:t>
            </a:r>
            <a:r>
              <a:rPr lang="ru" sz="1800">
                <a:solidFill>
                  <a:srgbClr val="CC4125"/>
                </a:solidFill>
              </a:rPr>
              <a:t>sk</a:t>
            </a:r>
            <a:r>
              <a:rPr lang="ru" sz="1800">
                <a:solidFill>
                  <a:schemeClr val="lt2"/>
                </a:solidFill>
              </a:rPr>
              <a:t>) =&gt; </a:t>
            </a:r>
            <a:r>
              <a:rPr lang="ru" sz="1800">
                <a:solidFill>
                  <a:srgbClr val="6D9EEB"/>
                </a:solidFill>
              </a:rPr>
              <a:t>Signature</a:t>
            </a:r>
            <a:endParaRPr sz="1800">
              <a:solidFill>
                <a:srgbClr val="6D9EE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Verify(Message, </a:t>
            </a:r>
            <a:r>
              <a:rPr lang="ru" sz="1800">
                <a:solidFill>
                  <a:srgbClr val="6D9EEB"/>
                </a:solidFill>
              </a:rPr>
              <a:t>Signature</a:t>
            </a:r>
            <a:r>
              <a:rPr lang="ru" sz="1800">
                <a:solidFill>
                  <a:schemeClr val="lt2"/>
                </a:solidFill>
              </a:rPr>
              <a:t>, </a:t>
            </a:r>
            <a:r>
              <a:rPr lang="ru" sz="1800">
                <a:solidFill>
                  <a:srgbClr val="6AA84F"/>
                </a:solidFill>
              </a:rPr>
              <a:t>pk</a:t>
            </a:r>
            <a:r>
              <a:rPr lang="ru" sz="1800">
                <a:solidFill>
                  <a:schemeClr val="lt2"/>
                </a:solidFill>
              </a:rPr>
              <a:t>) =&gt; True/False</a:t>
            </a:r>
            <a:endParaRPr sz="1800">
              <a:solidFill>
                <a:schemeClr val="lt2"/>
              </a:solidFill>
            </a:endParaRPr>
          </a:p>
        </p:txBody>
      </p:sp>
      <p:grpSp>
        <p:nvGrpSpPr>
          <p:cNvPr id="76" name="Google Shape;76;p16"/>
          <p:cNvGrpSpPr/>
          <p:nvPr/>
        </p:nvGrpSpPr>
        <p:grpSpPr>
          <a:xfrm>
            <a:off x="301000" y="1940650"/>
            <a:ext cx="3202175" cy="2584024"/>
            <a:chOff x="301000" y="1940650"/>
            <a:chExt cx="3202175" cy="2584024"/>
          </a:xfrm>
        </p:grpSpPr>
        <p:pic>
          <p:nvPicPr>
            <p:cNvPr id="77" name="Google Shape;77;p16"/>
            <p:cNvPicPr preferRelativeResize="0"/>
            <p:nvPr/>
          </p:nvPicPr>
          <p:blipFill rotWithShape="1">
            <a:blip r:embed="rId3">
              <a:alphaModFix/>
            </a:blip>
            <a:srcRect b="35115" l="0" r="56072" t="0"/>
            <a:stretch/>
          </p:blipFill>
          <p:spPr>
            <a:xfrm>
              <a:off x="301000" y="1940650"/>
              <a:ext cx="3200201" cy="2584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6"/>
            <p:cNvSpPr/>
            <p:nvPr/>
          </p:nvSpPr>
          <p:spPr>
            <a:xfrm>
              <a:off x="2799975" y="3675750"/>
              <a:ext cx="703200" cy="811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50" y="1018600"/>
            <a:ext cx="8839201" cy="32425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01550" y="346475"/>
            <a:ext cx="82338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Для подделки цифровой подписи потребуется перебрать </a:t>
            </a:r>
            <a:r>
              <a:rPr lang="ru" sz="1800">
                <a:solidFill>
                  <a:srgbClr val="4A86E8"/>
                </a:solidFill>
              </a:rPr>
              <a:t>2^256</a:t>
            </a:r>
            <a:r>
              <a:rPr lang="ru" sz="1800">
                <a:solidFill>
                  <a:schemeClr val="lt2"/>
                </a:solidFill>
              </a:rPr>
              <a:t> </a:t>
            </a:r>
            <a:r>
              <a:rPr lang="ru" sz="1800">
                <a:solidFill>
                  <a:schemeClr val="lt2"/>
                </a:solidFill>
              </a:rPr>
              <a:t>вариантов</a:t>
            </a:r>
            <a:r>
              <a:rPr lang="ru" sz="1800">
                <a:solidFill>
                  <a:schemeClr val="lt2"/>
                </a:solidFill>
              </a:rPr>
              <a:t>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301000" y="721525"/>
            <a:ext cx="849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</a:rPr>
              <a:t>Разобьем всю книгу записей на блоки, в каждом блоке будут находиться записи операций и </a:t>
            </a:r>
            <a:r>
              <a:rPr lang="ru" sz="1600">
                <a:solidFill>
                  <a:srgbClr val="FFE599"/>
                </a:solidFill>
              </a:rPr>
              <a:t>доказательство работы</a:t>
            </a:r>
            <a:r>
              <a:rPr lang="ru" sz="1600">
                <a:solidFill>
                  <a:schemeClr val="lt2"/>
                </a:solidFill>
              </a:rPr>
              <a:t> (Proof-Of-Work) – аргумент хеш-функции.</a:t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350" y="1531325"/>
            <a:ext cx="5556776" cy="30067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idx="4294967295" type="ctrTitle"/>
          </p:nvPr>
        </p:nvSpPr>
        <p:spPr>
          <a:xfrm>
            <a:off x="301000" y="181975"/>
            <a:ext cx="3892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Proof-Of-Work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04875" y="1531325"/>
            <a:ext cx="2977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</a:rPr>
              <a:t>Для того чтобы определить </a:t>
            </a:r>
            <a:r>
              <a:rPr lang="ru" sz="1600">
                <a:solidFill>
                  <a:srgbClr val="FFE599"/>
                </a:solidFill>
              </a:rPr>
              <a:t>значение Proof-Of-Work</a:t>
            </a:r>
            <a:r>
              <a:rPr lang="ru" sz="1600">
                <a:solidFill>
                  <a:schemeClr val="lt2"/>
                </a:solidFill>
              </a:rPr>
              <a:t> необходимо перебрать множество случайных чисел и найти такое, чтобы хеш от него в двоичной записи </a:t>
            </a:r>
            <a:r>
              <a:rPr lang="ru" sz="1600">
                <a:solidFill>
                  <a:srgbClr val="FFE599"/>
                </a:solidFill>
              </a:rPr>
              <a:t>содержал</a:t>
            </a:r>
            <a:r>
              <a:rPr lang="ru" sz="1600">
                <a:solidFill>
                  <a:schemeClr val="lt2"/>
                </a:solidFill>
              </a:rPr>
              <a:t>, </a:t>
            </a:r>
            <a:r>
              <a:rPr lang="ru" sz="1600">
                <a:solidFill>
                  <a:schemeClr val="lt2"/>
                </a:solidFill>
              </a:rPr>
              <a:t>например</a:t>
            </a:r>
            <a:r>
              <a:rPr lang="ru" sz="1600">
                <a:solidFill>
                  <a:schemeClr val="lt2"/>
                </a:solidFill>
              </a:rPr>
              <a:t>, </a:t>
            </a:r>
            <a:r>
              <a:rPr lang="ru" sz="1600">
                <a:solidFill>
                  <a:srgbClr val="FFE599"/>
                </a:solidFill>
              </a:rPr>
              <a:t>30 нулей</a:t>
            </a:r>
            <a:r>
              <a:rPr lang="ru" sz="1600">
                <a:solidFill>
                  <a:schemeClr val="lt2"/>
                </a:solidFill>
              </a:rPr>
              <a:t> в старших разрядах. </a:t>
            </a:r>
            <a:endParaRPr sz="1600">
              <a:solidFill>
                <a:schemeClr val="lt2"/>
              </a:solidFill>
            </a:endParaRPr>
          </a:p>
          <a:p>
            <a:pPr indent="450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</a:rPr>
              <a:t>Можем утверждать, что для этого понадобилось много вычислений.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3465625" y="2688975"/>
            <a:ext cx="1143000" cy="35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368675" y="217550"/>
            <a:ext cx="7639800" cy="14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0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</a:rPr>
              <a:t>Решением проблемы </a:t>
            </a:r>
            <a:r>
              <a:rPr lang="ru" sz="1600">
                <a:solidFill>
                  <a:schemeClr val="lt2"/>
                </a:solidFill>
              </a:rPr>
              <a:t>децентрализованного хранения балансов</a:t>
            </a:r>
            <a:r>
              <a:rPr lang="ru" sz="1600">
                <a:solidFill>
                  <a:schemeClr val="lt2"/>
                </a:solidFill>
              </a:rPr>
              <a:t> является доверие к цепочке блоков, над которым проводилось больше </a:t>
            </a:r>
            <a:r>
              <a:rPr lang="ru" sz="1600">
                <a:solidFill>
                  <a:srgbClr val="FFE599"/>
                </a:solidFill>
              </a:rPr>
              <a:t>вычислительной работы</a:t>
            </a:r>
            <a:r>
              <a:rPr lang="ru" sz="1600">
                <a:solidFill>
                  <a:schemeClr val="lt2"/>
                </a:solidFill>
              </a:rPr>
              <a:t>. </a:t>
            </a:r>
            <a:endParaRPr sz="1600">
              <a:solidFill>
                <a:schemeClr val="lt2"/>
              </a:solidFill>
            </a:endParaRPr>
          </a:p>
          <a:p>
            <a:pPr indent="450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</a:rPr>
              <a:t>Это работает, потому что попытка произвести </a:t>
            </a:r>
            <a:r>
              <a:rPr lang="ru" sz="1600">
                <a:solidFill>
                  <a:schemeClr val="lt2"/>
                </a:solidFill>
              </a:rPr>
              <a:t>поддельную операцию, потребует находить значения Proof-Of-Work быстрее, чем все остальные участники вместе, что очень трудно осуществить.</a:t>
            </a:r>
            <a:endParaRPr sz="1600">
              <a:solidFill>
                <a:schemeClr val="lt2"/>
              </a:solidFill>
            </a:endParaRPr>
          </a:p>
          <a:p>
            <a:pPr indent="450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2" y="1856325"/>
            <a:ext cx="7731025" cy="29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369675" y="698275"/>
            <a:ext cx="84906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</a:rPr>
              <a:t>Цепочка блоков, где каждый элемент содержит </a:t>
            </a:r>
            <a:r>
              <a:rPr lang="ru" sz="1600">
                <a:solidFill>
                  <a:srgbClr val="FFE599"/>
                </a:solidFill>
              </a:rPr>
              <a:t>записи операций</a:t>
            </a:r>
            <a:r>
              <a:rPr lang="ru" sz="1600">
                <a:solidFill>
                  <a:schemeClr val="lt2"/>
                </a:solidFill>
              </a:rPr>
              <a:t>, </a:t>
            </a:r>
            <a:r>
              <a:rPr lang="ru" sz="1600">
                <a:solidFill>
                  <a:srgbClr val="FFE599"/>
                </a:solidFill>
              </a:rPr>
              <a:t>хэш предыдущего блока</a:t>
            </a:r>
            <a:r>
              <a:rPr lang="ru" sz="1600">
                <a:solidFill>
                  <a:schemeClr val="lt2"/>
                </a:solidFill>
              </a:rPr>
              <a:t> и </a:t>
            </a:r>
            <a:r>
              <a:rPr lang="ru" sz="1600">
                <a:solidFill>
                  <a:srgbClr val="FFE599"/>
                </a:solidFill>
              </a:rPr>
              <a:t>Proof-Of-Work</a:t>
            </a:r>
            <a:r>
              <a:rPr lang="ru" sz="1600">
                <a:solidFill>
                  <a:schemeClr val="lt2"/>
                </a:solidFill>
              </a:rPr>
              <a:t> </a:t>
            </a:r>
            <a:r>
              <a:rPr lang="ru" sz="1600">
                <a:solidFill>
                  <a:schemeClr val="lt2"/>
                </a:solidFill>
              </a:rPr>
              <a:t>(аргумент хеш-функции, при котором та дает определенное значение). Таким образом, </a:t>
            </a:r>
            <a:r>
              <a:rPr lang="ru" sz="1600">
                <a:solidFill>
                  <a:srgbClr val="EA9999"/>
                </a:solidFill>
              </a:rPr>
              <a:t>изменение записей</a:t>
            </a:r>
            <a:r>
              <a:rPr lang="ru" sz="1600">
                <a:solidFill>
                  <a:schemeClr val="lt2"/>
                </a:solidFill>
              </a:rPr>
              <a:t> в каком-либо блоке приведет к </a:t>
            </a:r>
            <a:r>
              <a:rPr lang="ru" sz="1600">
                <a:solidFill>
                  <a:srgbClr val="EA9999"/>
                </a:solidFill>
              </a:rPr>
              <a:t>изменению последующих блоков</a:t>
            </a:r>
            <a:r>
              <a:rPr lang="ru" sz="1600">
                <a:solidFill>
                  <a:schemeClr val="lt2"/>
                </a:solidFill>
              </a:rPr>
              <a:t>, что потребует заново искать такие аргументы. Данная последовательность блоков называется блокчейном.</a:t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63" y="2089675"/>
            <a:ext cx="6794227" cy="28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idx="4294967295" type="ctrTitle"/>
          </p:nvPr>
        </p:nvSpPr>
        <p:spPr>
          <a:xfrm>
            <a:off x="301000" y="181975"/>
            <a:ext cx="3892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Блокчейн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050" y="1550250"/>
            <a:ext cx="6512249" cy="34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216000" y="132600"/>
            <a:ext cx="85761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E599"/>
                </a:solidFill>
              </a:rPr>
              <a:t>Кто угодно</a:t>
            </a:r>
            <a:r>
              <a:rPr lang="ru" sz="1600">
                <a:solidFill>
                  <a:schemeClr val="lt2"/>
                </a:solidFill>
              </a:rPr>
              <a:t> способен создавать блоки. Люди следят за трансляцией операций и объединяют их в блоки, затем ищут </a:t>
            </a:r>
            <a:r>
              <a:rPr lang="ru" sz="1600">
                <a:solidFill>
                  <a:srgbClr val="FFE599"/>
                </a:solidFill>
              </a:rPr>
              <a:t>специальный аргумент</a:t>
            </a:r>
            <a:r>
              <a:rPr lang="ru" sz="1600">
                <a:solidFill>
                  <a:schemeClr val="lt2"/>
                </a:solidFill>
              </a:rPr>
              <a:t> для хеш-функции. После чего они транслируют этот блок, и блок добавляется в блокчейн. За свою работу человек, нашедший аргумент, получает </a:t>
            </a:r>
            <a:r>
              <a:rPr lang="ru" sz="1600">
                <a:solidFill>
                  <a:srgbClr val="FFE599"/>
                </a:solidFill>
              </a:rPr>
              <a:t>награду</a:t>
            </a:r>
            <a:r>
              <a:rPr lang="ru" sz="1600">
                <a:solidFill>
                  <a:schemeClr val="lt2"/>
                </a:solidFill>
              </a:rPr>
              <a:t>(производится запись в блок). Создание блоков также называется </a:t>
            </a:r>
            <a:r>
              <a:rPr lang="ru" sz="1600">
                <a:solidFill>
                  <a:srgbClr val="FFE599"/>
                </a:solidFill>
              </a:rPr>
              <a:t>майнингом</a:t>
            </a:r>
            <a:endParaRPr sz="16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